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A180E8-CF2C-4EB7-A1AD-0B2209D4FF75}" type="datetimeFigureOut">
              <a:rPr lang="en-US" smtClean="0"/>
              <a:t>3/28/2012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ADC9BA9-B84F-40F8-BDC8-E1881E27D6B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70DA6E9-1BD8-4E9B-AA81-484575E7B1E8}"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DA6E9-1BD8-4E9B-AA81-484575E7B1E8}"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DA6E9-1BD8-4E9B-AA81-484575E7B1E8}"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70DA6E9-1BD8-4E9B-AA81-484575E7B1E8}"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70DA6E9-1BD8-4E9B-AA81-484575E7B1E8}" type="datetimeFigureOut">
              <a:rPr lang="en-US" smtClean="0"/>
              <a:t>3/28/2012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0DA6E9-1BD8-4E9B-AA81-484575E7B1E8}"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70DA6E9-1BD8-4E9B-AA81-484575E7B1E8}" type="datetimeFigureOut">
              <a:rPr lang="en-US" smtClean="0"/>
              <a:t>3/28/2012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70DA6E9-1BD8-4E9B-AA81-484575E7B1E8}" type="datetimeFigureOut">
              <a:rPr lang="en-US" smtClean="0"/>
              <a:t>3/28/2012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0DA6E9-1BD8-4E9B-AA81-484575E7B1E8}" type="datetimeFigureOut">
              <a:rPr lang="en-US" smtClean="0"/>
              <a:t>3/28/2012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DA6E9-1BD8-4E9B-AA81-484575E7B1E8}"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70DA6E9-1BD8-4E9B-AA81-484575E7B1E8}" type="datetimeFigureOut">
              <a:rPr lang="en-US" smtClean="0"/>
              <a:t>3/28/2012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8A445-C4B0-47D8-B6DB-80C9D7D2E0A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0DA6E9-1BD8-4E9B-AA81-484575E7B1E8}" type="datetimeFigureOut">
              <a:rPr lang="en-US" smtClean="0"/>
              <a:t>3/28/2012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8A445-C4B0-47D8-B6DB-80C9D7D2E0A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88640"/>
            <a:ext cx="7772400" cy="1470025"/>
          </a:xfrm>
        </p:spPr>
        <p:txBody>
          <a:bodyPr/>
          <a:lstStyle/>
          <a:p>
            <a:r>
              <a:rPr lang="en-GB" dirty="0" smtClean="0"/>
              <a:t>Key Quotations</a:t>
            </a:r>
            <a:endParaRPr lang="en-US" dirty="0"/>
          </a:p>
        </p:txBody>
      </p:sp>
      <p:sp>
        <p:nvSpPr>
          <p:cNvPr id="3" name="Subtitle 2"/>
          <p:cNvSpPr>
            <a:spLocks noGrp="1"/>
          </p:cNvSpPr>
          <p:nvPr>
            <p:ph type="subTitle" idx="1"/>
          </p:nvPr>
        </p:nvSpPr>
        <p:spPr>
          <a:xfrm>
            <a:off x="2339752" y="2132856"/>
            <a:ext cx="6400800" cy="1752600"/>
          </a:xfrm>
        </p:spPr>
        <p:txBody>
          <a:bodyPr>
            <a:normAutofit fontScale="62500" lnSpcReduction="20000"/>
          </a:bodyPr>
          <a:lstStyle/>
          <a:p>
            <a:r>
              <a:rPr lang="en-GB" dirty="0" smtClean="0"/>
              <a:t>C Grade: What does this tell us about the character/theme? Use key words.</a:t>
            </a:r>
          </a:p>
          <a:p>
            <a:r>
              <a:rPr lang="en-GB" dirty="0" smtClean="0"/>
              <a:t>B Grade: Comment on language/form or structure. Why is it effective for the audience?</a:t>
            </a:r>
          </a:p>
          <a:p>
            <a:r>
              <a:rPr lang="en-GB" dirty="0" smtClean="0"/>
              <a:t>A/A* Grade: Link to Priestley’s intentions. (Social commentary).</a:t>
            </a:r>
            <a:endParaRPr lang="en-US" dirty="0"/>
          </a:p>
        </p:txBody>
      </p:sp>
      <p:sp>
        <p:nvSpPr>
          <p:cNvPr id="4" name="TextBox 3"/>
          <p:cNvSpPr txBox="1"/>
          <p:nvPr/>
        </p:nvSpPr>
        <p:spPr>
          <a:xfrm>
            <a:off x="251520" y="188640"/>
            <a:ext cx="2339752" cy="6463308"/>
          </a:xfrm>
          <a:prstGeom prst="rect">
            <a:avLst/>
          </a:prstGeom>
          <a:noFill/>
        </p:spPr>
        <p:txBody>
          <a:bodyPr wrap="square" rtlCol="0">
            <a:spAutoFit/>
          </a:bodyPr>
          <a:lstStyle/>
          <a:p>
            <a:r>
              <a:rPr lang="en-GB" b="1" dirty="0" smtClean="0"/>
              <a:t>Key words</a:t>
            </a:r>
          </a:p>
          <a:p>
            <a:r>
              <a:rPr lang="en-GB" dirty="0" smtClean="0"/>
              <a:t>Language</a:t>
            </a:r>
          </a:p>
          <a:p>
            <a:r>
              <a:rPr lang="en-GB" dirty="0" smtClean="0"/>
              <a:t>Ambiguity</a:t>
            </a:r>
          </a:p>
          <a:p>
            <a:r>
              <a:rPr lang="en-GB" dirty="0" smtClean="0"/>
              <a:t>Symbolism</a:t>
            </a:r>
          </a:p>
          <a:p>
            <a:r>
              <a:rPr lang="en-GB" dirty="0" smtClean="0"/>
              <a:t>Metaphor</a:t>
            </a:r>
          </a:p>
          <a:p>
            <a:r>
              <a:rPr lang="en-GB" dirty="0" smtClean="0"/>
              <a:t>Simile</a:t>
            </a:r>
          </a:p>
          <a:p>
            <a:r>
              <a:rPr lang="en-GB" dirty="0" smtClean="0"/>
              <a:t>Alliteration</a:t>
            </a:r>
          </a:p>
          <a:p>
            <a:endParaRPr lang="en-GB" b="1" dirty="0" smtClean="0"/>
          </a:p>
          <a:p>
            <a:endParaRPr lang="en-GB" b="1" dirty="0" smtClean="0"/>
          </a:p>
          <a:p>
            <a:r>
              <a:rPr lang="en-GB" b="1" dirty="0" smtClean="0"/>
              <a:t>Form/Structure</a:t>
            </a:r>
          </a:p>
          <a:p>
            <a:r>
              <a:rPr lang="en-GB" dirty="0" smtClean="0"/>
              <a:t>Dramatic irony</a:t>
            </a:r>
          </a:p>
          <a:p>
            <a:r>
              <a:rPr lang="en-GB" dirty="0" smtClean="0"/>
              <a:t>Well made play</a:t>
            </a:r>
          </a:p>
          <a:p>
            <a:r>
              <a:rPr lang="en-GB" dirty="0" smtClean="0"/>
              <a:t>Morality play</a:t>
            </a:r>
          </a:p>
          <a:p>
            <a:r>
              <a:rPr lang="en-GB" dirty="0" smtClean="0"/>
              <a:t>Short sentences</a:t>
            </a:r>
          </a:p>
          <a:p>
            <a:r>
              <a:rPr lang="en-GB" dirty="0" smtClean="0"/>
              <a:t>Stage directions</a:t>
            </a:r>
          </a:p>
          <a:p>
            <a:r>
              <a:rPr lang="en-GB" dirty="0" smtClean="0"/>
              <a:t>Real-time</a:t>
            </a:r>
          </a:p>
          <a:p>
            <a:endParaRPr lang="en-GB" b="1" dirty="0"/>
          </a:p>
          <a:p>
            <a:r>
              <a:rPr lang="en-GB" b="1" dirty="0" smtClean="0"/>
              <a:t>Context</a:t>
            </a:r>
          </a:p>
          <a:p>
            <a:r>
              <a:rPr lang="en-GB" dirty="0" smtClean="0"/>
              <a:t>Misogynistic</a:t>
            </a:r>
          </a:p>
          <a:p>
            <a:r>
              <a:rPr lang="en-GB" dirty="0" smtClean="0"/>
              <a:t>Capitalist</a:t>
            </a:r>
          </a:p>
          <a:p>
            <a:r>
              <a:rPr lang="en-GB" dirty="0" smtClean="0"/>
              <a:t>Socialist</a:t>
            </a:r>
          </a:p>
          <a:p>
            <a:r>
              <a:rPr lang="en-GB" dirty="0" smtClean="0"/>
              <a:t>1940’s audience</a:t>
            </a:r>
          </a:p>
          <a:p>
            <a:r>
              <a:rPr lang="en-GB" dirty="0" smtClean="0"/>
              <a:t>Edwardian society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9. “I know I am to blame and I am desperately sorry” (Sheila to the Inspector. P29)</a:t>
            </a: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10.”I realise you have to conduct some  sort of inquiry, but I must say that so far you seem to be conducting it in a rather a peculiar and offensive manner” (Mrs </a:t>
            </a:r>
            <a:r>
              <a:rPr lang="en-GB" dirty="0" err="1"/>
              <a:t>Birling</a:t>
            </a:r>
            <a:r>
              <a:rPr lang="en-GB" dirty="0"/>
              <a:t> to the Inspector. P31)</a:t>
            </a:r>
            <a:endParaRPr lang="en-US" dirty="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GB" dirty="0"/>
              <a:t>11. “She came to you for help, at a time when no woman could have needed it more. And you not only refused it yourself but you also saw to it that the others refused it too…She needed not only money but advice, sympathy, friendliness. You’ve had children. You must have known what she was feeling” (The Inspector to Mrs </a:t>
            </a:r>
            <a:r>
              <a:rPr lang="en-GB" dirty="0" err="1"/>
              <a:t>Birling</a:t>
            </a:r>
            <a:r>
              <a:rPr lang="en-GB" dirty="0"/>
              <a:t>. P47)</a:t>
            </a:r>
            <a:endParaRPr lang="en-US" dirty="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12. “Each of you helped kill her. Remember that. Never forget it” (The Inspector. P55)</a:t>
            </a:r>
            <a:endParaRPr lang="en-US" dirty="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13. “Just remember this…there are millions and millions of Eva Smiths and John Smiths  still left with us, with their lives, their hopes and fears, their suffering and chance of happiness, all intertwined with our lives” (The Inspector. P56) </a:t>
            </a:r>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14. “He was our police Inspector alright” (Eric after the departure of the Inspector and Sheila’s comment about the role each of them has played in the death of Eva Smith)</a:t>
            </a: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15. “Whoever that chap was, the fact remains that I did what I did.” (Eric to Mr </a:t>
            </a:r>
            <a:r>
              <a:rPr lang="en-GB" dirty="0" err="1"/>
              <a:t>Birling</a:t>
            </a:r>
            <a:r>
              <a:rPr lang="en-GB" dirty="0"/>
              <a:t>. P64)</a:t>
            </a:r>
            <a:endParaRPr lang="en-US" dirty="0"/>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16. “ </a:t>
            </a:r>
            <a:r>
              <a:rPr lang="en-GB" i="1" dirty="0"/>
              <a:t>(Imitating the Inspector in his final speech)</a:t>
            </a:r>
            <a:r>
              <a:rPr lang="en-GB" dirty="0"/>
              <a:t> You all helped kill her” (Mr </a:t>
            </a:r>
            <a:r>
              <a:rPr lang="en-GB" dirty="0" err="1"/>
              <a:t>Birling</a:t>
            </a:r>
            <a:r>
              <a:rPr lang="en-GB" dirty="0"/>
              <a:t>. P71)</a:t>
            </a:r>
            <a:endParaRPr lang="en-US"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17. “I’ll tell you – whoever that Inspector was, it was anything but a joke. You knew it then. You began to learn something. And now you’ve stopped. You’re ready to go on in the same old way” (Shelia to her family . P71)</a:t>
            </a:r>
            <a:endParaRPr lang="en-US" dirty="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18. </a:t>
            </a:r>
            <a:r>
              <a:rPr lang="en-GB" i="1" dirty="0"/>
              <a:t>He puts the telephone down slowly and looks in a panic stricken fashion at the others </a:t>
            </a:r>
            <a:r>
              <a:rPr lang="en-GB" dirty="0"/>
              <a:t>(Stage directions indicating Mr </a:t>
            </a:r>
            <a:r>
              <a:rPr lang="en-GB" dirty="0" err="1"/>
              <a:t>Birling’s</a:t>
            </a:r>
            <a:r>
              <a:rPr lang="en-GB" dirty="0"/>
              <a:t> reaction to the telephone conversation that a young woman has been taken to the infirmary after swallowing disinfectant. P72) </a:t>
            </a:r>
            <a:endParaRPr lang="en-US" dirty="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1. “I say there isn’t a chance of war” (Mr </a:t>
            </a:r>
            <a:r>
              <a:rPr lang="en-GB" dirty="0" err="1"/>
              <a:t>Birling</a:t>
            </a:r>
            <a:r>
              <a:rPr lang="en-GB" dirty="0"/>
              <a:t>. P6)</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2. “You seem like a nice, well-behaved family” (Gerald to Mr </a:t>
            </a:r>
            <a:r>
              <a:rPr lang="en-GB" dirty="0" err="1"/>
              <a:t>Birling</a:t>
            </a:r>
            <a:r>
              <a:rPr lang="en-GB" dirty="0"/>
              <a:t>. Page 8)</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3. </a:t>
            </a:r>
            <a:r>
              <a:rPr lang="en-GB" i="1" dirty="0"/>
              <a:t>The Inspector need not be a big man but he creates at once an impression of massiveness, solidity and purposefulness</a:t>
            </a:r>
            <a:r>
              <a:rPr lang="en-GB" dirty="0"/>
              <a:t> (Stage Directions on the entrance of The Inspector for the first time. Page 11)</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smtClean="0"/>
              <a:t>	4</a:t>
            </a:r>
            <a:r>
              <a:rPr lang="en-GB" dirty="0"/>
              <a:t>. </a:t>
            </a:r>
            <a:r>
              <a:rPr lang="en-GB" i="1" dirty="0"/>
              <a:t>Both Gerald and Eric rise to have a look at the photograph, but the Inspector interposes himself between them and the photograph</a:t>
            </a:r>
            <a:r>
              <a:rPr lang="en-GB" dirty="0"/>
              <a:t> (Stage Directions. Page 12) </a:t>
            </a:r>
            <a:endParaRPr lang="en-US" dirty="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5. “One person and one line of enquiry at a time” (The Inspector. Page 12)</a:t>
            </a:r>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6. “If we were all responsible for everything that happened to everybody we’d had anything to do with, it would be very awkward, wouldn’t it?” (Mr </a:t>
            </a:r>
            <a:r>
              <a:rPr lang="en-GB" dirty="0" err="1"/>
              <a:t>Birling</a:t>
            </a:r>
            <a:r>
              <a:rPr lang="en-GB" dirty="0"/>
              <a:t> to the Inspector. Page 14)</a:t>
            </a:r>
            <a:endParaRPr lang="en-US" dirty="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7. “Why you fool he knows. Of course he knows. And I hate to think how much he knows that we don’t know yet” (Sheila to Gerald. P26)</a:t>
            </a:r>
            <a:endParaRPr lang="en-US" dirty="0"/>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GB" dirty="0"/>
              <a:t>8. </a:t>
            </a:r>
            <a:r>
              <a:rPr lang="en-GB" i="1" dirty="0"/>
              <a:t>At rise, scene and situation are exactly as they were at the end of Act One. The Inspector remains at the door for a few moments looking At Sheila and Gerald. Then he comes forward, leaving the door open behind him (</a:t>
            </a:r>
            <a:r>
              <a:rPr lang="en-GB" dirty="0"/>
              <a:t>Stage directions beginning of Act 2)</a:t>
            </a:r>
            <a:endParaRPr lang="en-US" dirty="0"/>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706</Words>
  <Application>Microsoft Office PowerPoint</Application>
  <PresentationFormat>On-screen Show (4:3)</PresentationFormat>
  <Paragraphs>45</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Key Quotations</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Company>RM plc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Key Quotations</dc:title>
  <dc:creator>mcsweeney.m</dc:creator>
  <cp:lastModifiedBy>mcsweeney.m</cp:lastModifiedBy>
  <cp:revision>2</cp:revision>
  <dcterms:created xsi:type="dcterms:W3CDTF">2012-03-28T07:18:33Z</dcterms:created>
  <dcterms:modified xsi:type="dcterms:W3CDTF">2012-03-28T07:31:26Z</dcterms:modified>
</cp:coreProperties>
</file>