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snapToGrid="0">
      <p:cViewPr>
        <p:scale>
          <a:sx n="66" d="100"/>
          <a:sy n="66" d="100"/>
        </p:scale>
        <p:origin x="-1656" y="-6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140145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334036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74971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295473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21393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407183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394442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339579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3985324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34608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B516A-4A1B-4A73-ABC3-98C36161B3F6}" type="datetimeFigureOut">
              <a:rPr lang="en-GB" smtClean="0"/>
              <a:pPr/>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382772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B516A-4A1B-4A73-ABC3-98C36161B3F6}" type="datetimeFigureOut">
              <a:rPr lang="en-GB" smtClean="0"/>
              <a:pPr/>
              <a:t>24/03/2016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A6E18-12EF-4B49-A4F5-45CCBBA15C6E}" type="slidenum">
              <a:rPr lang="en-GB" smtClean="0"/>
              <a:pPr/>
              <a:t>‹#›</a:t>
            </a:fld>
            <a:endParaRPr lang="en-GB"/>
          </a:p>
        </p:txBody>
      </p:sp>
    </p:spTree>
    <p:extLst>
      <p:ext uri="{BB962C8B-B14F-4D97-AF65-F5344CB8AC3E}">
        <p14:creationId xmlns:p14="http://schemas.microsoft.com/office/powerpoint/2010/main" xmlns="" val="20501346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emATt2VysZI"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469"/>
            <a:ext cx="7772400" cy="2387600"/>
          </a:xfrm>
        </p:spPr>
        <p:txBody>
          <a:bodyPr/>
          <a:lstStyle/>
          <a:p>
            <a:r>
              <a:rPr lang="en-GB" dirty="0" smtClean="0">
                <a:latin typeface="Kristen ITC" panose="03050502040202030202" pitchFamily="66" charset="0"/>
              </a:rPr>
              <a:t>Countdown Timer</a:t>
            </a:r>
            <a:endParaRPr lang="en-GB" dirty="0">
              <a:latin typeface="Kristen ITC" panose="03050502040202030202" pitchFamily="66" charset="0"/>
            </a:endParaRPr>
          </a:p>
        </p:txBody>
      </p:sp>
      <p:sp>
        <p:nvSpPr>
          <p:cNvPr id="3" name="Subtitle 2"/>
          <p:cNvSpPr>
            <a:spLocks noGrp="1"/>
          </p:cNvSpPr>
          <p:nvPr>
            <p:ph type="subTitle" idx="1"/>
          </p:nvPr>
        </p:nvSpPr>
        <p:spPr/>
        <p:txBody>
          <a:bodyPr/>
          <a:lstStyle/>
          <a:p>
            <a:endParaRPr lang="en-GB" dirty="0"/>
          </a:p>
        </p:txBody>
      </p:sp>
      <p:sp>
        <p:nvSpPr>
          <p:cNvPr id="4" name="Rounded Rectangle 3"/>
          <p:cNvSpPr/>
          <p:nvPr/>
        </p:nvSpPr>
        <p:spPr>
          <a:xfrm>
            <a:off x="145007"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40 Days</a:t>
            </a:r>
          </a:p>
          <a:p>
            <a:pPr algn="ctr"/>
            <a:r>
              <a:rPr lang="en-GB" dirty="0" smtClean="0">
                <a:latin typeface="Kristen ITC" panose="03050502040202030202" pitchFamily="66" charset="0"/>
              </a:rPr>
              <a:t>IGCSE Exam</a:t>
            </a:r>
          </a:p>
          <a:p>
            <a:pPr algn="ctr"/>
            <a:r>
              <a:rPr lang="en-GB" u="sng" dirty="0" smtClean="0">
                <a:latin typeface="Kristen ITC" panose="03050502040202030202" pitchFamily="66" charset="0"/>
              </a:rPr>
              <a:t>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endParaRPr lang="en-GB" u="sng" dirty="0">
              <a:latin typeface="Kristen ITC" panose="03050502040202030202" pitchFamily="66" charset="0"/>
            </a:endParaRPr>
          </a:p>
        </p:txBody>
      </p:sp>
      <p:sp>
        <p:nvSpPr>
          <p:cNvPr id="5" name="Rounded Rectangle 4"/>
          <p:cNvSpPr/>
          <p:nvPr/>
        </p:nvSpPr>
        <p:spPr>
          <a:xfrm>
            <a:off x="2472804"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60 Days</a:t>
            </a:r>
          </a:p>
          <a:p>
            <a:pPr algn="ctr"/>
            <a:r>
              <a:rPr lang="en-GB" dirty="0" smtClean="0">
                <a:latin typeface="Kristen ITC" panose="03050502040202030202" pitchFamily="66" charset="0"/>
              </a:rPr>
              <a:t>Lit Paper 1</a:t>
            </a:r>
          </a:p>
          <a:p>
            <a:pPr algn="ctr"/>
            <a:r>
              <a:rPr lang="en-GB" u="sng" dirty="0" smtClean="0">
                <a:latin typeface="Kristen ITC" panose="03050502040202030202" pitchFamily="66" charset="0"/>
              </a:rPr>
              <a:t>23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p>
        </p:txBody>
      </p:sp>
      <p:sp>
        <p:nvSpPr>
          <p:cNvPr id="6" name="Rounded Rectangle 5"/>
          <p:cNvSpPr/>
          <p:nvPr/>
        </p:nvSpPr>
        <p:spPr>
          <a:xfrm>
            <a:off x="4721699"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64 Days</a:t>
            </a:r>
          </a:p>
          <a:p>
            <a:pPr algn="ctr"/>
            <a:r>
              <a:rPr lang="en-GB" dirty="0" smtClean="0">
                <a:latin typeface="Kristen ITC" panose="03050502040202030202" pitchFamily="66" charset="0"/>
              </a:rPr>
              <a:t>Lit Paper 2</a:t>
            </a:r>
          </a:p>
          <a:p>
            <a:pPr algn="ctr"/>
            <a:r>
              <a:rPr lang="en-GB" u="sng" dirty="0" smtClean="0">
                <a:latin typeface="Kristen ITC" panose="03050502040202030202" pitchFamily="66" charset="0"/>
              </a:rPr>
              <a:t>27</a:t>
            </a:r>
            <a:r>
              <a:rPr lang="en-GB" u="sng" baseline="30000" dirty="0" smtClean="0">
                <a:latin typeface="Kristen ITC" panose="03050502040202030202" pitchFamily="66" charset="0"/>
              </a:rPr>
              <a:t>th</a:t>
            </a:r>
            <a:r>
              <a:rPr lang="en-GB" u="sng" dirty="0" smtClean="0">
                <a:latin typeface="Kristen ITC" panose="03050502040202030202" pitchFamily="66" charset="0"/>
              </a:rPr>
              <a:t> May</a:t>
            </a:r>
          </a:p>
        </p:txBody>
      </p:sp>
      <p:sp>
        <p:nvSpPr>
          <p:cNvPr id="7" name="Rounded Rectangle 6"/>
          <p:cNvSpPr/>
          <p:nvPr/>
        </p:nvSpPr>
        <p:spPr>
          <a:xfrm>
            <a:off x="6970594"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76 Days</a:t>
            </a:r>
          </a:p>
          <a:p>
            <a:pPr algn="ctr"/>
            <a:r>
              <a:rPr lang="en-GB" dirty="0" smtClean="0">
                <a:latin typeface="Kristen ITC" panose="03050502040202030202" pitchFamily="66" charset="0"/>
              </a:rPr>
              <a:t>AQA Language Exam</a:t>
            </a:r>
          </a:p>
          <a:p>
            <a:pPr algn="ctr"/>
            <a:r>
              <a:rPr lang="en-GB" u="sng" dirty="0" smtClean="0">
                <a:latin typeface="Kristen ITC" panose="03050502040202030202" pitchFamily="66" charset="0"/>
              </a:rPr>
              <a:t>7</a:t>
            </a:r>
            <a:r>
              <a:rPr lang="en-GB" u="sng" baseline="30000" dirty="0" smtClean="0">
                <a:latin typeface="Kristen ITC" panose="03050502040202030202" pitchFamily="66" charset="0"/>
              </a:rPr>
              <a:t>th</a:t>
            </a:r>
            <a:r>
              <a:rPr lang="en-GB" u="sng" dirty="0" smtClean="0">
                <a:latin typeface="Kristen ITC" panose="03050502040202030202" pitchFamily="66" charset="0"/>
              </a:rPr>
              <a:t> June</a:t>
            </a:r>
            <a:endParaRPr lang="en-GB" u="sng" dirty="0">
              <a:latin typeface="Kristen ITC" panose="03050502040202030202" pitchFamily="66" charset="0"/>
            </a:endParaRPr>
          </a:p>
        </p:txBody>
      </p:sp>
      <p:pic>
        <p:nvPicPr>
          <p:cNvPr id="8" name="Picture 2" descr="http://a4.mzstatic.com/eu/r30/Purple69/v4/a3/e9/38/a3e93808-fdc6-925a-361c-51edd2250544/icon128-2x.pn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0187"/>
          <a:stretch/>
        </p:blipFill>
        <p:spPr bwMode="auto">
          <a:xfrm>
            <a:off x="1367335" y="2770497"/>
            <a:ext cx="6332561" cy="383501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1793186" y="4200915"/>
            <a:ext cx="5504754" cy="2339102"/>
          </a:xfrm>
          <a:prstGeom prst="rect">
            <a:avLst/>
          </a:prstGeom>
          <a:solidFill>
            <a:schemeClr val="tx1"/>
          </a:solidFill>
          <a:effectLst>
            <a:outerShdw blurRad="50800" dist="38100" dir="5400000" algn="t" rotWithShape="0">
              <a:prstClr val="black">
                <a:alpha val="40000"/>
              </a:prstClr>
            </a:outerShdw>
          </a:effectLst>
        </p:spPr>
        <p:txBody>
          <a:bodyPr wrap="square" rtlCol="0">
            <a:spAutoFit/>
          </a:bodyPr>
          <a:lstStyle/>
          <a:p>
            <a:r>
              <a:rPr lang="en-GB" sz="1600" b="1" dirty="0" smtClean="0">
                <a:solidFill>
                  <a:schemeClr val="bg1"/>
                </a:solidFill>
                <a:latin typeface="Kristen ITC" panose="03050502040202030202" pitchFamily="66" charset="0"/>
              </a:rPr>
              <a:t>English 15 Minute Revision Activity: Explode this quotation. How has Mr Birling changed? What are Priestley’s intentions here?</a:t>
            </a:r>
            <a:endParaRPr lang="en-GB" sz="1600" b="1" dirty="0">
              <a:solidFill>
                <a:schemeClr val="bg1"/>
              </a:solidFill>
              <a:latin typeface="Kristen ITC" panose="03050502040202030202" pitchFamily="66" charset="0"/>
            </a:endParaRPr>
          </a:p>
          <a:p>
            <a:endParaRPr lang="en-GB" sz="1600" dirty="0" smtClean="0">
              <a:solidFill>
                <a:schemeClr val="bg1"/>
              </a:solidFill>
              <a:latin typeface="Kristen ITC" panose="03050502040202030202" pitchFamily="66" charset="0"/>
            </a:endParaRPr>
          </a:p>
          <a:p>
            <a:r>
              <a:rPr lang="en-GB" sz="1600" dirty="0" smtClean="0">
                <a:solidFill>
                  <a:schemeClr val="bg1"/>
                </a:solidFill>
                <a:latin typeface="Kristen ITC" panose="03050502040202030202" pitchFamily="66" charset="0"/>
              </a:rPr>
              <a:t>“The famous younger generation who knew it all. And they can’t even take a joke- </a:t>
            </a:r>
            <a:r>
              <a:rPr lang="en-GB" sz="1600" i="1" dirty="0" smtClean="0">
                <a:solidFill>
                  <a:schemeClr val="bg1"/>
                </a:solidFill>
                <a:latin typeface="Kristen ITC" panose="03050502040202030202" pitchFamily="66" charset="0"/>
              </a:rPr>
              <a:t>(the telephone rings sharply)</a:t>
            </a:r>
            <a:r>
              <a:rPr lang="en-GB" sz="1600" dirty="0" smtClean="0">
                <a:solidFill>
                  <a:schemeClr val="bg1"/>
                </a:solidFill>
                <a:latin typeface="Kristen ITC" panose="03050502040202030202" pitchFamily="66" charset="0"/>
              </a:rPr>
              <a:t>- that was the police. A girl has just died- a police inspector is on his way here”</a:t>
            </a:r>
            <a:endParaRPr lang="en-GB" sz="1600" dirty="0">
              <a:solidFill>
                <a:schemeClr val="bg1"/>
              </a:solidFill>
              <a:latin typeface="Kristen ITC" panose="03050502040202030202" pitchFamily="66" charset="0"/>
            </a:endParaRPr>
          </a:p>
          <a:p>
            <a:endParaRPr lang="en-GB" dirty="0">
              <a:solidFill>
                <a:schemeClr val="bg1"/>
              </a:solidFill>
              <a:latin typeface="Kristen ITC" panose="03050502040202030202" pitchFamily="66" charset="0"/>
            </a:endParaRPr>
          </a:p>
        </p:txBody>
      </p:sp>
      <p:sp>
        <p:nvSpPr>
          <p:cNvPr id="11" name="TextBox 10"/>
          <p:cNvSpPr txBox="1"/>
          <p:nvPr/>
        </p:nvSpPr>
        <p:spPr>
          <a:xfrm>
            <a:off x="2961564" y="3384646"/>
            <a:ext cx="3207224" cy="584775"/>
          </a:xfrm>
          <a:prstGeom prst="rect">
            <a:avLst/>
          </a:prstGeom>
          <a:noFill/>
        </p:spPr>
        <p:txBody>
          <a:bodyPr wrap="square" rtlCol="0">
            <a:spAutoFit/>
          </a:bodyPr>
          <a:lstStyle/>
          <a:p>
            <a:pPr algn="ctr"/>
            <a:r>
              <a:rPr lang="en-GB" sz="1600" b="1" dirty="0" smtClean="0">
                <a:solidFill>
                  <a:schemeClr val="bg1"/>
                </a:solidFill>
                <a:latin typeface="Kristen ITC" panose="03050502040202030202" pitchFamily="66" charset="0"/>
              </a:rPr>
              <a:t>Today’s Date: </a:t>
            </a:r>
            <a:r>
              <a:rPr lang="en-GB" sz="1600" b="1" u="sng" dirty="0" smtClean="0">
                <a:solidFill>
                  <a:schemeClr val="bg1"/>
                </a:solidFill>
                <a:latin typeface="Kristen ITC" panose="03050502040202030202" pitchFamily="66" charset="0"/>
              </a:rPr>
              <a:t>24</a:t>
            </a:r>
            <a:r>
              <a:rPr lang="en-GB" sz="1600" b="1" u="sng" baseline="30000" dirty="0" smtClean="0">
                <a:solidFill>
                  <a:schemeClr val="bg1"/>
                </a:solidFill>
                <a:latin typeface="Kristen ITC" panose="03050502040202030202" pitchFamily="66" charset="0"/>
              </a:rPr>
              <a:t>th</a:t>
            </a:r>
            <a:r>
              <a:rPr lang="en-GB" sz="1600" b="1" u="sng" dirty="0" smtClean="0">
                <a:solidFill>
                  <a:schemeClr val="bg1"/>
                </a:solidFill>
                <a:latin typeface="Kristen ITC" panose="03050502040202030202" pitchFamily="66" charset="0"/>
              </a:rPr>
              <a:t> March 2016</a:t>
            </a:r>
          </a:p>
          <a:p>
            <a:pPr algn="ctr"/>
            <a:r>
              <a:rPr lang="en-GB" sz="1600" b="1" dirty="0" smtClean="0">
                <a:solidFill>
                  <a:srgbClr val="FF0000"/>
                </a:solidFill>
                <a:latin typeface="Kristen ITC" panose="03050502040202030202" pitchFamily="66" charset="0"/>
              </a:rPr>
              <a:t>Lit Paper 1</a:t>
            </a:r>
            <a:endParaRPr lang="en-GB" sz="1600" b="1" dirty="0">
              <a:solidFill>
                <a:srgbClr val="FF0000"/>
              </a:solidFill>
              <a:latin typeface="Kristen ITC" panose="03050502040202030202" pitchFamily="66" charset="0"/>
            </a:endParaRPr>
          </a:p>
        </p:txBody>
      </p:sp>
    </p:spTree>
    <p:extLst>
      <p:ext uri="{BB962C8B-B14F-4D97-AF65-F5344CB8AC3E}">
        <p14:creationId xmlns:p14="http://schemas.microsoft.com/office/powerpoint/2010/main" xmlns="" val="4238021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469"/>
            <a:ext cx="7772400" cy="2387600"/>
          </a:xfrm>
        </p:spPr>
        <p:txBody>
          <a:bodyPr/>
          <a:lstStyle/>
          <a:p>
            <a:r>
              <a:rPr lang="en-GB" dirty="0" smtClean="0">
                <a:latin typeface="Kristen ITC" panose="03050502040202030202" pitchFamily="66" charset="0"/>
              </a:rPr>
              <a:t>Countdown Timer</a:t>
            </a:r>
            <a:endParaRPr lang="en-GB" dirty="0">
              <a:latin typeface="Kristen ITC" panose="03050502040202030202" pitchFamily="66" charset="0"/>
            </a:endParaRPr>
          </a:p>
        </p:txBody>
      </p:sp>
      <p:sp>
        <p:nvSpPr>
          <p:cNvPr id="3" name="Subtitle 2"/>
          <p:cNvSpPr>
            <a:spLocks noGrp="1"/>
          </p:cNvSpPr>
          <p:nvPr>
            <p:ph type="subTitle" idx="1"/>
          </p:nvPr>
        </p:nvSpPr>
        <p:spPr/>
        <p:txBody>
          <a:bodyPr/>
          <a:lstStyle/>
          <a:p>
            <a:endParaRPr lang="en-GB" dirty="0"/>
          </a:p>
        </p:txBody>
      </p:sp>
      <p:sp>
        <p:nvSpPr>
          <p:cNvPr id="4" name="Rounded Rectangle 3"/>
          <p:cNvSpPr/>
          <p:nvPr/>
        </p:nvSpPr>
        <p:spPr>
          <a:xfrm>
            <a:off x="145007"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39 Days</a:t>
            </a:r>
          </a:p>
          <a:p>
            <a:pPr algn="ctr"/>
            <a:r>
              <a:rPr lang="en-GB" dirty="0" smtClean="0">
                <a:latin typeface="Kristen ITC" panose="03050502040202030202" pitchFamily="66" charset="0"/>
              </a:rPr>
              <a:t>IGCSE Exam</a:t>
            </a:r>
          </a:p>
          <a:p>
            <a:pPr algn="ctr"/>
            <a:r>
              <a:rPr lang="en-GB" u="sng" dirty="0" smtClean="0">
                <a:latin typeface="Kristen ITC" panose="03050502040202030202" pitchFamily="66" charset="0"/>
              </a:rPr>
              <a:t>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endParaRPr lang="en-GB" u="sng" dirty="0">
              <a:latin typeface="Kristen ITC" panose="03050502040202030202" pitchFamily="66" charset="0"/>
            </a:endParaRPr>
          </a:p>
        </p:txBody>
      </p:sp>
      <p:sp>
        <p:nvSpPr>
          <p:cNvPr id="5" name="Rounded Rectangle 4"/>
          <p:cNvSpPr/>
          <p:nvPr/>
        </p:nvSpPr>
        <p:spPr>
          <a:xfrm>
            <a:off x="2472804"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59 Days</a:t>
            </a:r>
          </a:p>
          <a:p>
            <a:pPr algn="ctr"/>
            <a:r>
              <a:rPr lang="en-GB" dirty="0" smtClean="0">
                <a:latin typeface="Kristen ITC" panose="03050502040202030202" pitchFamily="66" charset="0"/>
              </a:rPr>
              <a:t>Lit Paper 1</a:t>
            </a:r>
          </a:p>
          <a:p>
            <a:pPr algn="ctr"/>
            <a:r>
              <a:rPr lang="en-GB" u="sng" dirty="0" smtClean="0">
                <a:latin typeface="Kristen ITC" panose="03050502040202030202" pitchFamily="66" charset="0"/>
              </a:rPr>
              <a:t>23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p>
        </p:txBody>
      </p:sp>
      <p:sp>
        <p:nvSpPr>
          <p:cNvPr id="6" name="Rounded Rectangle 5"/>
          <p:cNvSpPr/>
          <p:nvPr/>
        </p:nvSpPr>
        <p:spPr>
          <a:xfrm>
            <a:off x="4721699"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63 Days</a:t>
            </a:r>
          </a:p>
          <a:p>
            <a:pPr algn="ctr"/>
            <a:r>
              <a:rPr lang="en-GB" dirty="0" smtClean="0">
                <a:latin typeface="Kristen ITC" panose="03050502040202030202" pitchFamily="66" charset="0"/>
              </a:rPr>
              <a:t>Lit Paper 2</a:t>
            </a:r>
          </a:p>
          <a:p>
            <a:pPr algn="ctr"/>
            <a:r>
              <a:rPr lang="en-GB" u="sng" dirty="0" smtClean="0">
                <a:latin typeface="Kristen ITC" panose="03050502040202030202" pitchFamily="66" charset="0"/>
              </a:rPr>
              <a:t>27</a:t>
            </a:r>
            <a:r>
              <a:rPr lang="en-GB" u="sng" baseline="30000" dirty="0" smtClean="0">
                <a:latin typeface="Kristen ITC" panose="03050502040202030202" pitchFamily="66" charset="0"/>
              </a:rPr>
              <a:t>th</a:t>
            </a:r>
            <a:r>
              <a:rPr lang="en-GB" u="sng" dirty="0" smtClean="0">
                <a:latin typeface="Kristen ITC" panose="03050502040202030202" pitchFamily="66" charset="0"/>
              </a:rPr>
              <a:t> May</a:t>
            </a:r>
          </a:p>
        </p:txBody>
      </p:sp>
      <p:sp>
        <p:nvSpPr>
          <p:cNvPr id="7" name="Rounded Rectangle 6"/>
          <p:cNvSpPr/>
          <p:nvPr/>
        </p:nvSpPr>
        <p:spPr>
          <a:xfrm>
            <a:off x="6970594"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75 Days</a:t>
            </a:r>
          </a:p>
          <a:p>
            <a:pPr algn="ctr"/>
            <a:r>
              <a:rPr lang="en-GB" dirty="0" smtClean="0">
                <a:latin typeface="Kristen ITC" panose="03050502040202030202" pitchFamily="66" charset="0"/>
              </a:rPr>
              <a:t>AQA Language Exam</a:t>
            </a:r>
          </a:p>
          <a:p>
            <a:pPr algn="ctr"/>
            <a:r>
              <a:rPr lang="en-GB" u="sng" dirty="0" smtClean="0">
                <a:latin typeface="Kristen ITC" panose="03050502040202030202" pitchFamily="66" charset="0"/>
              </a:rPr>
              <a:t>7</a:t>
            </a:r>
            <a:r>
              <a:rPr lang="en-GB" u="sng" baseline="30000" dirty="0" smtClean="0">
                <a:latin typeface="Kristen ITC" panose="03050502040202030202" pitchFamily="66" charset="0"/>
              </a:rPr>
              <a:t>th</a:t>
            </a:r>
            <a:r>
              <a:rPr lang="en-GB" u="sng" dirty="0" smtClean="0">
                <a:latin typeface="Kristen ITC" panose="03050502040202030202" pitchFamily="66" charset="0"/>
              </a:rPr>
              <a:t> June</a:t>
            </a:r>
            <a:endParaRPr lang="en-GB" u="sng" dirty="0">
              <a:latin typeface="Kristen ITC" panose="03050502040202030202" pitchFamily="66" charset="0"/>
            </a:endParaRPr>
          </a:p>
        </p:txBody>
      </p:sp>
      <p:pic>
        <p:nvPicPr>
          <p:cNvPr id="8" name="Picture 2" descr="http://a4.mzstatic.com/eu/r30/Purple69/v4/a3/e9/38/a3e93808-fdc6-925a-361c-51edd2250544/icon128-2x.pn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0187"/>
          <a:stretch/>
        </p:blipFill>
        <p:spPr bwMode="auto">
          <a:xfrm>
            <a:off x="1367335" y="2770497"/>
            <a:ext cx="6332561" cy="383501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1764632" y="4200915"/>
            <a:ext cx="5533308" cy="2831544"/>
          </a:xfrm>
          <a:prstGeom prst="rect">
            <a:avLst/>
          </a:prstGeom>
          <a:solidFill>
            <a:schemeClr val="tx1"/>
          </a:solidFill>
          <a:effectLst>
            <a:outerShdw blurRad="50800" dist="38100" dir="5400000" algn="t" rotWithShape="0">
              <a:prstClr val="black">
                <a:alpha val="40000"/>
              </a:prstClr>
            </a:outerShdw>
          </a:effectLst>
        </p:spPr>
        <p:txBody>
          <a:bodyPr wrap="square" rtlCol="0">
            <a:spAutoFit/>
          </a:bodyPr>
          <a:lstStyle/>
          <a:p>
            <a:r>
              <a:rPr lang="en-GB" sz="1600" b="1" dirty="0" smtClean="0">
                <a:solidFill>
                  <a:schemeClr val="bg1"/>
                </a:solidFill>
                <a:latin typeface="Kristen ITC" panose="03050502040202030202" pitchFamily="66" charset="0"/>
              </a:rPr>
              <a:t>English 15 Minute Revision Activity: Read the first stanza of Wilfred Owen’s Futility. Annotate structural features e.g. form, punctuation, </a:t>
            </a:r>
            <a:r>
              <a:rPr lang="en-GB" sz="1600" b="1" dirty="0" err="1" smtClean="0">
                <a:solidFill>
                  <a:schemeClr val="bg1"/>
                </a:solidFill>
                <a:latin typeface="Kristen ITC" panose="03050502040202030202" pitchFamily="66" charset="0"/>
              </a:rPr>
              <a:t>enjambement</a:t>
            </a:r>
            <a:r>
              <a:rPr lang="en-GB" sz="1600" b="1" dirty="0" smtClean="0">
                <a:solidFill>
                  <a:schemeClr val="bg1"/>
                </a:solidFill>
                <a:latin typeface="Kristen ITC" panose="03050502040202030202" pitchFamily="66" charset="0"/>
              </a:rPr>
              <a:t>, assonance, sentence forms, rhyme for effect</a:t>
            </a:r>
          </a:p>
          <a:p>
            <a:endParaRPr lang="en-GB" sz="1600" dirty="0">
              <a:solidFill>
                <a:schemeClr val="bg1"/>
              </a:solidFill>
              <a:latin typeface="Kristen ITC" panose="03050502040202030202" pitchFamily="66" charset="0"/>
            </a:endParaRPr>
          </a:p>
          <a:p>
            <a:endParaRPr lang="en-GB" sz="1600" dirty="0" smtClean="0">
              <a:solidFill>
                <a:schemeClr val="bg1"/>
              </a:solidFill>
              <a:latin typeface="Kristen ITC" panose="03050502040202030202" pitchFamily="66" charset="0"/>
            </a:endParaRPr>
          </a:p>
          <a:p>
            <a:endParaRPr lang="en-GB" sz="1600" dirty="0">
              <a:solidFill>
                <a:schemeClr val="bg1"/>
              </a:solidFill>
              <a:latin typeface="Kristen ITC" panose="03050502040202030202" pitchFamily="66" charset="0"/>
            </a:endParaRPr>
          </a:p>
          <a:p>
            <a:endParaRPr lang="en-GB" sz="1600" dirty="0" smtClean="0">
              <a:solidFill>
                <a:schemeClr val="bg1"/>
              </a:solidFill>
              <a:latin typeface="Kristen ITC" panose="03050502040202030202" pitchFamily="66" charset="0"/>
            </a:endParaRPr>
          </a:p>
          <a:p>
            <a:endParaRPr lang="en-GB" sz="1600" dirty="0">
              <a:solidFill>
                <a:schemeClr val="bg1"/>
              </a:solidFill>
              <a:latin typeface="Kristen ITC" panose="03050502040202030202" pitchFamily="66" charset="0"/>
            </a:endParaRPr>
          </a:p>
          <a:p>
            <a:endParaRPr lang="en-GB" dirty="0">
              <a:solidFill>
                <a:schemeClr val="bg1"/>
              </a:solidFill>
              <a:latin typeface="Kristen ITC" panose="03050502040202030202" pitchFamily="66" charset="0"/>
            </a:endParaRPr>
          </a:p>
        </p:txBody>
      </p:sp>
      <p:sp>
        <p:nvSpPr>
          <p:cNvPr id="11" name="TextBox 10"/>
          <p:cNvSpPr txBox="1"/>
          <p:nvPr/>
        </p:nvSpPr>
        <p:spPr>
          <a:xfrm>
            <a:off x="2961564" y="3384646"/>
            <a:ext cx="3207224" cy="584775"/>
          </a:xfrm>
          <a:prstGeom prst="rect">
            <a:avLst/>
          </a:prstGeom>
          <a:noFill/>
        </p:spPr>
        <p:txBody>
          <a:bodyPr wrap="square" rtlCol="0">
            <a:spAutoFit/>
          </a:bodyPr>
          <a:lstStyle/>
          <a:p>
            <a:pPr algn="ctr"/>
            <a:r>
              <a:rPr lang="en-GB" sz="1600" b="1" dirty="0" smtClean="0">
                <a:solidFill>
                  <a:schemeClr val="bg1"/>
                </a:solidFill>
                <a:latin typeface="Kristen ITC" panose="03050502040202030202" pitchFamily="66" charset="0"/>
              </a:rPr>
              <a:t>Today’s Date: </a:t>
            </a:r>
            <a:r>
              <a:rPr lang="en-GB" sz="1600" b="1" u="sng" dirty="0" smtClean="0">
                <a:solidFill>
                  <a:schemeClr val="bg1"/>
                </a:solidFill>
                <a:latin typeface="Kristen ITC" panose="03050502040202030202" pitchFamily="66" charset="0"/>
              </a:rPr>
              <a:t>25</a:t>
            </a:r>
            <a:r>
              <a:rPr lang="en-GB" sz="1600" b="1" u="sng" baseline="30000" dirty="0" smtClean="0">
                <a:solidFill>
                  <a:schemeClr val="bg1"/>
                </a:solidFill>
                <a:latin typeface="Kristen ITC" panose="03050502040202030202" pitchFamily="66" charset="0"/>
              </a:rPr>
              <a:t>th</a:t>
            </a:r>
            <a:r>
              <a:rPr lang="en-GB" sz="1600" b="1" u="sng" dirty="0" smtClean="0">
                <a:solidFill>
                  <a:schemeClr val="bg1"/>
                </a:solidFill>
                <a:latin typeface="Kristen ITC" panose="03050502040202030202" pitchFamily="66" charset="0"/>
              </a:rPr>
              <a:t> March 2016</a:t>
            </a:r>
          </a:p>
          <a:p>
            <a:pPr algn="ctr"/>
            <a:r>
              <a:rPr lang="en-GB" sz="1600" b="1" dirty="0" smtClean="0">
                <a:solidFill>
                  <a:srgbClr val="FF0000"/>
                </a:solidFill>
                <a:latin typeface="Kristen ITC" panose="03050502040202030202" pitchFamily="66" charset="0"/>
              </a:rPr>
              <a:t>Lit Paper 2</a:t>
            </a:r>
            <a:endParaRPr lang="en-GB" sz="1600" b="1" dirty="0">
              <a:solidFill>
                <a:srgbClr val="FF0000"/>
              </a:solidFill>
              <a:latin typeface="Kristen ITC" panose="03050502040202030202" pitchFamily="66" charset="0"/>
            </a:endParaRPr>
          </a:p>
        </p:txBody>
      </p:sp>
      <p:pic>
        <p:nvPicPr>
          <p:cNvPr id="10" name="Picture 9"/>
          <p:cNvPicPr>
            <a:picLocks noChangeAspect="1"/>
          </p:cNvPicPr>
          <p:nvPr/>
        </p:nvPicPr>
        <p:blipFill rotWithShape="1">
          <a:blip r:embed="rId3" cstate="print"/>
          <a:srcRect l="22259" t="39090" r="55795" b="42489"/>
          <a:stretch/>
        </p:blipFill>
        <p:spPr>
          <a:xfrm>
            <a:off x="2464710" y="5257799"/>
            <a:ext cx="3943628" cy="1529747"/>
          </a:xfrm>
          <a:prstGeom prst="rect">
            <a:avLst/>
          </a:prstGeom>
        </p:spPr>
      </p:pic>
    </p:spTree>
    <p:extLst>
      <p:ext uri="{BB962C8B-B14F-4D97-AF65-F5344CB8AC3E}">
        <p14:creationId xmlns:p14="http://schemas.microsoft.com/office/powerpoint/2010/main" xmlns="" val="2305311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469"/>
            <a:ext cx="7772400" cy="2387600"/>
          </a:xfrm>
        </p:spPr>
        <p:txBody>
          <a:bodyPr/>
          <a:lstStyle/>
          <a:p>
            <a:r>
              <a:rPr lang="en-GB" dirty="0" smtClean="0">
                <a:latin typeface="Kristen ITC" panose="03050502040202030202" pitchFamily="66" charset="0"/>
              </a:rPr>
              <a:t>Countdown Timer</a:t>
            </a:r>
            <a:endParaRPr lang="en-GB" dirty="0">
              <a:latin typeface="Kristen ITC" panose="03050502040202030202" pitchFamily="66" charset="0"/>
            </a:endParaRPr>
          </a:p>
        </p:txBody>
      </p:sp>
      <p:sp>
        <p:nvSpPr>
          <p:cNvPr id="4" name="Rounded Rectangle 3"/>
          <p:cNvSpPr/>
          <p:nvPr/>
        </p:nvSpPr>
        <p:spPr>
          <a:xfrm>
            <a:off x="145007"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38 Days</a:t>
            </a:r>
          </a:p>
          <a:p>
            <a:pPr algn="ctr"/>
            <a:r>
              <a:rPr lang="en-GB" dirty="0" smtClean="0">
                <a:latin typeface="Kristen ITC" panose="03050502040202030202" pitchFamily="66" charset="0"/>
              </a:rPr>
              <a:t>IGCSE Exam</a:t>
            </a:r>
          </a:p>
          <a:p>
            <a:pPr algn="ctr"/>
            <a:r>
              <a:rPr lang="en-GB" u="sng" dirty="0" smtClean="0">
                <a:latin typeface="Kristen ITC" panose="03050502040202030202" pitchFamily="66" charset="0"/>
              </a:rPr>
              <a:t>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endParaRPr lang="en-GB" u="sng" dirty="0">
              <a:latin typeface="Kristen ITC" panose="03050502040202030202" pitchFamily="66" charset="0"/>
            </a:endParaRPr>
          </a:p>
        </p:txBody>
      </p:sp>
      <p:sp>
        <p:nvSpPr>
          <p:cNvPr id="5" name="Rounded Rectangle 4"/>
          <p:cNvSpPr/>
          <p:nvPr/>
        </p:nvSpPr>
        <p:spPr>
          <a:xfrm>
            <a:off x="2472804"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58 Days</a:t>
            </a:r>
          </a:p>
          <a:p>
            <a:pPr algn="ctr"/>
            <a:r>
              <a:rPr lang="en-GB" dirty="0" smtClean="0">
                <a:latin typeface="Kristen ITC" panose="03050502040202030202" pitchFamily="66" charset="0"/>
              </a:rPr>
              <a:t>Lit Paper 1</a:t>
            </a:r>
          </a:p>
          <a:p>
            <a:pPr algn="ctr"/>
            <a:r>
              <a:rPr lang="en-GB" u="sng" dirty="0" smtClean="0">
                <a:latin typeface="Kristen ITC" panose="03050502040202030202" pitchFamily="66" charset="0"/>
              </a:rPr>
              <a:t>23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p>
        </p:txBody>
      </p:sp>
      <p:sp>
        <p:nvSpPr>
          <p:cNvPr id="6" name="Rounded Rectangle 5"/>
          <p:cNvSpPr/>
          <p:nvPr/>
        </p:nvSpPr>
        <p:spPr>
          <a:xfrm>
            <a:off x="4721699"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62 Days</a:t>
            </a:r>
          </a:p>
          <a:p>
            <a:pPr algn="ctr"/>
            <a:r>
              <a:rPr lang="en-GB" dirty="0" smtClean="0">
                <a:latin typeface="Kristen ITC" panose="03050502040202030202" pitchFamily="66" charset="0"/>
              </a:rPr>
              <a:t>Lit Paper 2</a:t>
            </a:r>
          </a:p>
          <a:p>
            <a:pPr algn="ctr"/>
            <a:r>
              <a:rPr lang="en-GB" u="sng" dirty="0" smtClean="0">
                <a:latin typeface="Kristen ITC" panose="03050502040202030202" pitchFamily="66" charset="0"/>
              </a:rPr>
              <a:t>27</a:t>
            </a:r>
            <a:r>
              <a:rPr lang="en-GB" u="sng" baseline="30000" dirty="0" smtClean="0">
                <a:latin typeface="Kristen ITC" panose="03050502040202030202" pitchFamily="66" charset="0"/>
              </a:rPr>
              <a:t>th</a:t>
            </a:r>
            <a:r>
              <a:rPr lang="en-GB" u="sng" dirty="0" smtClean="0">
                <a:latin typeface="Kristen ITC" panose="03050502040202030202" pitchFamily="66" charset="0"/>
              </a:rPr>
              <a:t> May</a:t>
            </a:r>
          </a:p>
        </p:txBody>
      </p:sp>
      <p:sp>
        <p:nvSpPr>
          <p:cNvPr id="7" name="Rounded Rectangle 6"/>
          <p:cNvSpPr/>
          <p:nvPr/>
        </p:nvSpPr>
        <p:spPr>
          <a:xfrm>
            <a:off x="6970594"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74 Days</a:t>
            </a:r>
          </a:p>
          <a:p>
            <a:pPr algn="ctr"/>
            <a:r>
              <a:rPr lang="en-GB" dirty="0" smtClean="0">
                <a:latin typeface="Kristen ITC" panose="03050502040202030202" pitchFamily="66" charset="0"/>
              </a:rPr>
              <a:t>AQA Language Exam</a:t>
            </a:r>
          </a:p>
          <a:p>
            <a:pPr algn="ctr"/>
            <a:r>
              <a:rPr lang="en-GB" u="sng" dirty="0" smtClean="0">
                <a:latin typeface="Kristen ITC" panose="03050502040202030202" pitchFamily="66" charset="0"/>
              </a:rPr>
              <a:t>7</a:t>
            </a:r>
            <a:r>
              <a:rPr lang="en-GB" u="sng" baseline="30000" dirty="0" smtClean="0">
                <a:latin typeface="Kristen ITC" panose="03050502040202030202" pitchFamily="66" charset="0"/>
              </a:rPr>
              <a:t>th</a:t>
            </a:r>
            <a:r>
              <a:rPr lang="en-GB" u="sng" dirty="0" smtClean="0">
                <a:latin typeface="Kristen ITC" panose="03050502040202030202" pitchFamily="66" charset="0"/>
              </a:rPr>
              <a:t> June</a:t>
            </a:r>
            <a:endParaRPr lang="en-GB" u="sng" dirty="0">
              <a:latin typeface="Kristen ITC" panose="03050502040202030202" pitchFamily="66" charset="0"/>
            </a:endParaRPr>
          </a:p>
        </p:txBody>
      </p:sp>
      <p:pic>
        <p:nvPicPr>
          <p:cNvPr id="8" name="Picture 2" descr="http://a4.mzstatic.com/eu/r30/Purple69/v4/a3/e9/38/a3e93808-fdc6-925a-361c-51edd2250544/icon128-2x.pn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0187"/>
          <a:stretch/>
        </p:blipFill>
        <p:spPr bwMode="auto">
          <a:xfrm>
            <a:off x="-391886" y="2770498"/>
            <a:ext cx="9985829" cy="355773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199408" y="4087998"/>
            <a:ext cx="8886399" cy="2492990"/>
          </a:xfrm>
          <a:prstGeom prst="rect">
            <a:avLst/>
          </a:prstGeom>
          <a:solidFill>
            <a:schemeClr val="tx1"/>
          </a:solidFill>
          <a:effectLst>
            <a:outerShdw blurRad="50800" dist="38100" dir="5400000" algn="t" rotWithShape="0">
              <a:prstClr val="black">
                <a:alpha val="40000"/>
              </a:prstClr>
            </a:outerShdw>
          </a:effectLst>
        </p:spPr>
        <p:txBody>
          <a:bodyPr wrap="square" rtlCol="0">
            <a:spAutoFit/>
          </a:bodyPr>
          <a:lstStyle/>
          <a:p>
            <a:r>
              <a:rPr lang="en-GB" sz="1600" b="1" dirty="0" smtClean="0">
                <a:solidFill>
                  <a:schemeClr val="bg1"/>
                </a:solidFill>
                <a:latin typeface="Kristen ITC" panose="03050502040202030202" pitchFamily="66" charset="0"/>
              </a:rPr>
              <a:t>English 15 Minute Revision Activity: </a:t>
            </a:r>
          </a:p>
          <a:p>
            <a:endParaRPr lang="en-GB" sz="1400" dirty="0">
              <a:solidFill>
                <a:schemeClr val="bg1"/>
              </a:solidFill>
              <a:latin typeface="Kristen ITC" panose="03050502040202030202" pitchFamily="66" charset="0"/>
            </a:endParaRPr>
          </a:p>
          <a:p>
            <a:r>
              <a:rPr lang="en-GB" sz="1400" b="1" dirty="0" smtClean="0">
                <a:solidFill>
                  <a:schemeClr val="bg1"/>
                </a:solidFill>
                <a:latin typeface="Kristen ITC" panose="03050502040202030202" pitchFamily="66" charset="0"/>
              </a:rPr>
              <a:t>IGCSE: You will be asked to write using a particular text type. Choose one text type that you are not as confident, find an example online and practise this skill by writing about a topic of your choice. </a:t>
            </a:r>
            <a:r>
              <a:rPr lang="en-GB" sz="1400" dirty="0" smtClean="0">
                <a:solidFill>
                  <a:schemeClr val="bg1"/>
                </a:solidFill>
                <a:latin typeface="Kristen ITC" panose="03050502040202030202" pitchFamily="66" charset="0"/>
              </a:rPr>
              <a:t>Journal or diary  Interview or transcript  Letter or email  Speech/talk  Report  Article  Informative leaflet</a:t>
            </a:r>
          </a:p>
          <a:p>
            <a:endParaRPr lang="en-GB" sz="1400" b="1" dirty="0" smtClean="0">
              <a:solidFill>
                <a:schemeClr val="bg1"/>
              </a:solidFill>
              <a:latin typeface="Kristen ITC" panose="03050502040202030202" pitchFamily="66" charset="0"/>
            </a:endParaRPr>
          </a:p>
          <a:p>
            <a:r>
              <a:rPr lang="en-GB" sz="1400" b="1" dirty="0" smtClean="0">
                <a:solidFill>
                  <a:schemeClr val="bg1"/>
                </a:solidFill>
                <a:latin typeface="Kristen ITC" panose="03050502040202030202" pitchFamily="66" charset="0"/>
              </a:rPr>
              <a:t>AQA: Write an interesting opening, an imagine paragraph and an inform paragraph  for following question 6 whilst adopting a persona</a:t>
            </a:r>
            <a:r>
              <a:rPr lang="en-GB" sz="1400" dirty="0" smtClean="0">
                <a:solidFill>
                  <a:schemeClr val="bg1"/>
                </a:solidFill>
                <a:latin typeface="Kristen ITC" panose="03050502040202030202" pitchFamily="66" charset="0"/>
              </a:rPr>
              <a:t>: ‘Homework has no value. Some students get it done for them; some don’t do it at all. Students should be relaxing in their free time.’ Write an article for a broadsheet newspaper in which you explain your point of view on this statement.</a:t>
            </a:r>
            <a:endParaRPr lang="en-GB" sz="1600" dirty="0">
              <a:solidFill>
                <a:schemeClr val="bg1"/>
              </a:solidFill>
              <a:latin typeface="Kristen ITC" panose="03050502040202030202" pitchFamily="66" charset="0"/>
            </a:endParaRPr>
          </a:p>
        </p:txBody>
      </p:sp>
      <p:sp>
        <p:nvSpPr>
          <p:cNvPr id="11" name="TextBox 10"/>
          <p:cNvSpPr txBox="1"/>
          <p:nvPr/>
        </p:nvSpPr>
        <p:spPr>
          <a:xfrm>
            <a:off x="2961564" y="3384646"/>
            <a:ext cx="3207224" cy="584775"/>
          </a:xfrm>
          <a:prstGeom prst="rect">
            <a:avLst/>
          </a:prstGeom>
          <a:noFill/>
        </p:spPr>
        <p:txBody>
          <a:bodyPr wrap="square" rtlCol="0">
            <a:spAutoFit/>
          </a:bodyPr>
          <a:lstStyle/>
          <a:p>
            <a:pPr algn="ctr"/>
            <a:r>
              <a:rPr lang="en-GB" sz="1600" b="1" dirty="0" smtClean="0">
                <a:solidFill>
                  <a:schemeClr val="bg1"/>
                </a:solidFill>
                <a:latin typeface="Kristen ITC" panose="03050502040202030202" pitchFamily="66" charset="0"/>
              </a:rPr>
              <a:t>Today’s Date: </a:t>
            </a:r>
            <a:r>
              <a:rPr lang="en-GB" sz="1600" b="1" u="sng" dirty="0" smtClean="0">
                <a:solidFill>
                  <a:schemeClr val="bg1"/>
                </a:solidFill>
                <a:latin typeface="Kristen ITC" panose="03050502040202030202" pitchFamily="66" charset="0"/>
              </a:rPr>
              <a:t>26</a:t>
            </a:r>
            <a:r>
              <a:rPr lang="en-GB" sz="1600" b="1" u="sng" baseline="30000" dirty="0" smtClean="0">
                <a:solidFill>
                  <a:schemeClr val="bg1"/>
                </a:solidFill>
                <a:latin typeface="Kristen ITC" panose="03050502040202030202" pitchFamily="66" charset="0"/>
              </a:rPr>
              <a:t>th</a:t>
            </a:r>
            <a:r>
              <a:rPr lang="en-GB" sz="1600" b="1" u="sng" dirty="0" smtClean="0">
                <a:solidFill>
                  <a:schemeClr val="bg1"/>
                </a:solidFill>
                <a:latin typeface="Kristen ITC" panose="03050502040202030202" pitchFamily="66" charset="0"/>
              </a:rPr>
              <a:t> March 2016</a:t>
            </a:r>
          </a:p>
          <a:p>
            <a:pPr algn="ctr"/>
            <a:r>
              <a:rPr lang="en-GB" sz="1600" b="1" dirty="0" smtClean="0">
                <a:solidFill>
                  <a:srgbClr val="FF0000"/>
                </a:solidFill>
                <a:latin typeface="Kristen ITC" panose="03050502040202030202" pitchFamily="66" charset="0"/>
              </a:rPr>
              <a:t>IGCSE and AQA Language</a:t>
            </a:r>
            <a:endParaRPr lang="en-GB" sz="1600" b="1" dirty="0">
              <a:solidFill>
                <a:srgbClr val="FF0000"/>
              </a:solidFill>
              <a:latin typeface="Kristen ITC" panose="03050502040202030202" pitchFamily="66" charset="0"/>
            </a:endParaRPr>
          </a:p>
        </p:txBody>
      </p:sp>
    </p:spTree>
    <p:extLst>
      <p:ext uri="{BB962C8B-B14F-4D97-AF65-F5344CB8AC3E}">
        <p14:creationId xmlns:p14="http://schemas.microsoft.com/office/powerpoint/2010/main" xmlns="" val="51009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469"/>
            <a:ext cx="7772400" cy="2387600"/>
          </a:xfrm>
        </p:spPr>
        <p:txBody>
          <a:bodyPr/>
          <a:lstStyle/>
          <a:p>
            <a:r>
              <a:rPr lang="en-GB" dirty="0" smtClean="0">
                <a:latin typeface="Kristen ITC" panose="03050502040202030202" pitchFamily="66" charset="0"/>
              </a:rPr>
              <a:t>Countdown Timer</a:t>
            </a:r>
            <a:endParaRPr lang="en-GB" dirty="0">
              <a:latin typeface="Kristen ITC" panose="03050502040202030202" pitchFamily="66" charset="0"/>
            </a:endParaRPr>
          </a:p>
        </p:txBody>
      </p:sp>
      <p:sp>
        <p:nvSpPr>
          <p:cNvPr id="4" name="Rounded Rectangle 3"/>
          <p:cNvSpPr/>
          <p:nvPr/>
        </p:nvSpPr>
        <p:spPr>
          <a:xfrm>
            <a:off x="145007"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37 Days</a:t>
            </a:r>
          </a:p>
          <a:p>
            <a:pPr algn="ctr"/>
            <a:r>
              <a:rPr lang="en-GB" dirty="0" smtClean="0">
                <a:latin typeface="Kristen ITC" panose="03050502040202030202" pitchFamily="66" charset="0"/>
              </a:rPr>
              <a:t>IGCSE Exam</a:t>
            </a:r>
          </a:p>
          <a:p>
            <a:pPr algn="ctr"/>
            <a:r>
              <a:rPr lang="en-GB" u="sng" dirty="0" smtClean="0">
                <a:latin typeface="Kristen ITC" panose="03050502040202030202" pitchFamily="66" charset="0"/>
              </a:rPr>
              <a:t>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endParaRPr lang="en-GB" u="sng" dirty="0">
              <a:latin typeface="Kristen ITC" panose="03050502040202030202" pitchFamily="66" charset="0"/>
            </a:endParaRPr>
          </a:p>
        </p:txBody>
      </p:sp>
      <p:sp>
        <p:nvSpPr>
          <p:cNvPr id="5" name="Rounded Rectangle 4"/>
          <p:cNvSpPr/>
          <p:nvPr/>
        </p:nvSpPr>
        <p:spPr>
          <a:xfrm>
            <a:off x="2472804"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57 Days</a:t>
            </a:r>
          </a:p>
          <a:p>
            <a:pPr algn="ctr"/>
            <a:r>
              <a:rPr lang="en-GB" dirty="0" smtClean="0">
                <a:latin typeface="Kristen ITC" panose="03050502040202030202" pitchFamily="66" charset="0"/>
              </a:rPr>
              <a:t>Lit Paper 1</a:t>
            </a:r>
          </a:p>
          <a:p>
            <a:pPr algn="ctr"/>
            <a:r>
              <a:rPr lang="en-GB" u="sng" dirty="0" smtClean="0">
                <a:latin typeface="Kristen ITC" panose="03050502040202030202" pitchFamily="66" charset="0"/>
              </a:rPr>
              <a:t>23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p>
        </p:txBody>
      </p:sp>
      <p:sp>
        <p:nvSpPr>
          <p:cNvPr id="6" name="Rounded Rectangle 5"/>
          <p:cNvSpPr/>
          <p:nvPr/>
        </p:nvSpPr>
        <p:spPr>
          <a:xfrm>
            <a:off x="4721699"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61 Days</a:t>
            </a:r>
          </a:p>
          <a:p>
            <a:pPr algn="ctr"/>
            <a:r>
              <a:rPr lang="en-GB" dirty="0" smtClean="0">
                <a:latin typeface="Kristen ITC" panose="03050502040202030202" pitchFamily="66" charset="0"/>
              </a:rPr>
              <a:t>Lit Paper 2</a:t>
            </a:r>
          </a:p>
          <a:p>
            <a:pPr algn="ctr"/>
            <a:r>
              <a:rPr lang="en-GB" u="sng" dirty="0" smtClean="0">
                <a:latin typeface="Kristen ITC" panose="03050502040202030202" pitchFamily="66" charset="0"/>
              </a:rPr>
              <a:t>27</a:t>
            </a:r>
            <a:r>
              <a:rPr lang="en-GB" u="sng" baseline="30000" dirty="0" smtClean="0">
                <a:latin typeface="Kristen ITC" panose="03050502040202030202" pitchFamily="66" charset="0"/>
              </a:rPr>
              <a:t>th</a:t>
            </a:r>
            <a:r>
              <a:rPr lang="en-GB" u="sng" dirty="0" smtClean="0">
                <a:latin typeface="Kristen ITC" panose="03050502040202030202" pitchFamily="66" charset="0"/>
              </a:rPr>
              <a:t> May</a:t>
            </a:r>
          </a:p>
        </p:txBody>
      </p:sp>
      <p:sp>
        <p:nvSpPr>
          <p:cNvPr id="7" name="Rounded Rectangle 6"/>
          <p:cNvSpPr/>
          <p:nvPr/>
        </p:nvSpPr>
        <p:spPr>
          <a:xfrm>
            <a:off x="6970594"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73 Days</a:t>
            </a:r>
          </a:p>
          <a:p>
            <a:pPr algn="ctr"/>
            <a:r>
              <a:rPr lang="en-GB" dirty="0" smtClean="0">
                <a:latin typeface="Kristen ITC" panose="03050502040202030202" pitchFamily="66" charset="0"/>
              </a:rPr>
              <a:t>AQA Language Exam</a:t>
            </a:r>
          </a:p>
          <a:p>
            <a:pPr algn="ctr"/>
            <a:r>
              <a:rPr lang="en-GB" u="sng" dirty="0" smtClean="0">
                <a:latin typeface="Kristen ITC" panose="03050502040202030202" pitchFamily="66" charset="0"/>
              </a:rPr>
              <a:t>7</a:t>
            </a:r>
            <a:r>
              <a:rPr lang="en-GB" u="sng" baseline="30000" dirty="0" smtClean="0">
                <a:latin typeface="Kristen ITC" panose="03050502040202030202" pitchFamily="66" charset="0"/>
              </a:rPr>
              <a:t>th</a:t>
            </a:r>
            <a:r>
              <a:rPr lang="en-GB" u="sng" dirty="0" smtClean="0">
                <a:latin typeface="Kristen ITC" panose="03050502040202030202" pitchFamily="66" charset="0"/>
              </a:rPr>
              <a:t> June</a:t>
            </a:r>
            <a:endParaRPr lang="en-GB" u="sng" dirty="0">
              <a:latin typeface="Kristen ITC" panose="03050502040202030202" pitchFamily="66" charset="0"/>
            </a:endParaRPr>
          </a:p>
        </p:txBody>
      </p:sp>
      <p:pic>
        <p:nvPicPr>
          <p:cNvPr id="8" name="Picture 2" descr="http://a4.mzstatic.com/eu/r30/Purple69/v4/a3/e9/38/a3e93808-fdc6-925a-361c-51edd2250544/icon128-2x.pn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0187"/>
          <a:stretch/>
        </p:blipFill>
        <p:spPr bwMode="auto">
          <a:xfrm>
            <a:off x="1367335" y="2770497"/>
            <a:ext cx="6332561" cy="383501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1793186" y="4200915"/>
            <a:ext cx="5504754" cy="2585323"/>
          </a:xfrm>
          <a:prstGeom prst="rect">
            <a:avLst/>
          </a:prstGeom>
          <a:solidFill>
            <a:schemeClr val="tx1"/>
          </a:solidFill>
          <a:effectLst>
            <a:outerShdw blurRad="50800" dist="38100" dir="5400000" algn="t" rotWithShape="0">
              <a:prstClr val="black">
                <a:alpha val="40000"/>
              </a:prstClr>
            </a:outerShdw>
          </a:effectLst>
        </p:spPr>
        <p:txBody>
          <a:bodyPr wrap="square" rtlCol="0">
            <a:spAutoFit/>
          </a:bodyPr>
          <a:lstStyle/>
          <a:p>
            <a:r>
              <a:rPr lang="en-GB" sz="1600" b="1" dirty="0" smtClean="0">
                <a:solidFill>
                  <a:schemeClr val="bg1"/>
                </a:solidFill>
                <a:latin typeface="Kristen ITC" panose="03050502040202030202" pitchFamily="66" charset="0"/>
              </a:rPr>
              <a:t>English 15 Minute Revision Activity: </a:t>
            </a:r>
            <a:r>
              <a:rPr lang="en-GB" sz="1600" b="1" dirty="0" err="1" smtClean="0">
                <a:solidFill>
                  <a:schemeClr val="bg1"/>
                </a:solidFill>
                <a:latin typeface="Kristen ITC" panose="03050502040202030202" pitchFamily="66" charset="0"/>
              </a:rPr>
              <a:t>Mindmap</a:t>
            </a:r>
            <a:r>
              <a:rPr lang="en-GB" sz="1600" b="1" dirty="0" smtClean="0">
                <a:solidFill>
                  <a:schemeClr val="bg1"/>
                </a:solidFill>
                <a:latin typeface="Kristen ITC" panose="03050502040202030202" pitchFamily="66" charset="0"/>
              </a:rPr>
              <a:t> what you know about the social and historical context of </a:t>
            </a:r>
            <a:r>
              <a:rPr lang="en-GB" sz="1600" b="1" i="1" dirty="0" err="1" smtClean="0">
                <a:solidFill>
                  <a:schemeClr val="bg1"/>
                </a:solidFill>
                <a:latin typeface="Kristen ITC" panose="03050502040202030202" pitchFamily="66" charset="0"/>
              </a:rPr>
              <a:t>Of</a:t>
            </a:r>
            <a:r>
              <a:rPr lang="en-GB" sz="1600" b="1" i="1" dirty="0" smtClean="0">
                <a:solidFill>
                  <a:schemeClr val="bg1"/>
                </a:solidFill>
                <a:latin typeface="Kristen ITC" panose="03050502040202030202" pitchFamily="66" charset="0"/>
              </a:rPr>
              <a:t> Mice and Men</a:t>
            </a:r>
            <a:r>
              <a:rPr lang="en-GB" sz="1600" b="1" dirty="0" smtClean="0">
                <a:solidFill>
                  <a:schemeClr val="bg1"/>
                </a:solidFill>
                <a:latin typeface="Kristen ITC" panose="03050502040202030202" pitchFamily="66" charset="0"/>
              </a:rPr>
              <a:t>. Watch the following YouTube clip and add any new information to your </a:t>
            </a:r>
            <a:r>
              <a:rPr lang="en-GB" sz="1600" b="1" dirty="0" err="1" smtClean="0">
                <a:solidFill>
                  <a:schemeClr val="bg1"/>
                </a:solidFill>
                <a:latin typeface="Kristen ITC" panose="03050502040202030202" pitchFamily="66" charset="0"/>
              </a:rPr>
              <a:t>mindmap</a:t>
            </a:r>
            <a:r>
              <a:rPr lang="en-GB" sz="1600" b="1" dirty="0" smtClean="0">
                <a:solidFill>
                  <a:schemeClr val="bg1"/>
                </a:solidFill>
                <a:latin typeface="Kristen ITC" panose="03050502040202030202" pitchFamily="66" charset="0"/>
              </a:rPr>
              <a:t> in a different colour pen.</a:t>
            </a:r>
          </a:p>
          <a:p>
            <a:endParaRPr lang="en-GB" sz="1600" dirty="0">
              <a:solidFill>
                <a:schemeClr val="bg1"/>
              </a:solidFill>
              <a:latin typeface="Kristen ITC" panose="03050502040202030202" pitchFamily="66" charset="0"/>
            </a:endParaRPr>
          </a:p>
          <a:p>
            <a:r>
              <a:rPr lang="en-GB" sz="1600" dirty="0" smtClean="0">
                <a:solidFill>
                  <a:schemeClr val="bg1"/>
                </a:solidFill>
                <a:latin typeface="Kristen ITC" panose="03050502040202030202" pitchFamily="66" charset="0"/>
                <a:hlinkClick r:id="rId3"/>
              </a:rPr>
              <a:t>https://www.youtube.com/watch?v=emATt2VysZI</a:t>
            </a:r>
            <a:r>
              <a:rPr lang="en-GB" sz="1600" dirty="0" smtClean="0">
                <a:solidFill>
                  <a:schemeClr val="bg1"/>
                </a:solidFill>
                <a:latin typeface="Kristen ITC" panose="03050502040202030202" pitchFamily="66" charset="0"/>
              </a:rPr>
              <a:t> </a:t>
            </a:r>
          </a:p>
          <a:p>
            <a:endParaRPr lang="en-GB" sz="1600" dirty="0">
              <a:solidFill>
                <a:schemeClr val="bg1"/>
              </a:solidFill>
              <a:latin typeface="Kristen ITC" panose="03050502040202030202" pitchFamily="66" charset="0"/>
            </a:endParaRPr>
          </a:p>
          <a:p>
            <a:endParaRPr lang="en-GB" sz="1600" dirty="0">
              <a:solidFill>
                <a:schemeClr val="bg1"/>
              </a:solidFill>
              <a:latin typeface="Kristen ITC" panose="03050502040202030202" pitchFamily="66" charset="0"/>
            </a:endParaRPr>
          </a:p>
          <a:p>
            <a:endParaRPr lang="en-GB" dirty="0">
              <a:solidFill>
                <a:schemeClr val="bg1"/>
              </a:solidFill>
              <a:latin typeface="Kristen ITC" panose="03050502040202030202" pitchFamily="66" charset="0"/>
            </a:endParaRPr>
          </a:p>
        </p:txBody>
      </p:sp>
      <p:sp>
        <p:nvSpPr>
          <p:cNvPr id="11" name="TextBox 10"/>
          <p:cNvSpPr txBox="1"/>
          <p:nvPr/>
        </p:nvSpPr>
        <p:spPr>
          <a:xfrm>
            <a:off x="2961564" y="3384646"/>
            <a:ext cx="3207224" cy="584775"/>
          </a:xfrm>
          <a:prstGeom prst="rect">
            <a:avLst/>
          </a:prstGeom>
          <a:noFill/>
        </p:spPr>
        <p:txBody>
          <a:bodyPr wrap="square" rtlCol="0">
            <a:spAutoFit/>
          </a:bodyPr>
          <a:lstStyle/>
          <a:p>
            <a:pPr algn="ctr"/>
            <a:r>
              <a:rPr lang="en-GB" sz="1600" b="1" dirty="0" smtClean="0">
                <a:solidFill>
                  <a:schemeClr val="bg1"/>
                </a:solidFill>
                <a:latin typeface="Kristen ITC" panose="03050502040202030202" pitchFamily="66" charset="0"/>
              </a:rPr>
              <a:t>Today’s Date: </a:t>
            </a:r>
            <a:r>
              <a:rPr lang="en-GB" sz="1600" b="1" u="sng" dirty="0" smtClean="0">
                <a:solidFill>
                  <a:schemeClr val="bg1"/>
                </a:solidFill>
                <a:latin typeface="Kristen ITC" panose="03050502040202030202" pitchFamily="66" charset="0"/>
              </a:rPr>
              <a:t>27</a:t>
            </a:r>
            <a:r>
              <a:rPr lang="en-GB" sz="1600" b="1" u="sng" baseline="30000" dirty="0" smtClean="0">
                <a:solidFill>
                  <a:schemeClr val="bg1"/>
                </a:solidFill>
                <a:latin typeface="Kristen ITC" panose="03050502040202030202" pitchFamily="66" charset="0"/>
              </a:rPr>
              <a:t>th</a:t>
            </a:r>
            <a:r>
              <a:rPr lang="en-GB" sz="1600" b="1" u="sng" dirty="0" smtClean="0">
                <a:solidFill>
                  <a:schemeClr val="bg1"/>
                </a:solidFill>
                <a:latin typeface="Kristen ITC" panose="03050502040202030202" pitchFamily="66" charset="0"/>
              </a:rPr>
              <a:t> March 2016</a:t>
            </a:r>
          </a:p>
          <a:p>
            <a:pPr algn="ctr"/>
            <a:r>
              <a:rPr lang="en-GB" sz="1600" b="1" dirty="0" smtClean="0">
                <a:solidFill>
                  <a:srgbClr val="FF0000"/>
                </a:solidFill>
                <a:latin typeface="Kristen ITC" panose="03050502040202030202" pitchFamily="66" charset="0"/>
              </a:rPr>
              <a:t>Lit Paper 1</a:t>
            </a:r>
            <a:endParaRPr lang="en-GB" sz="1600" b="1" dirty="0">
              <a:solidFill>
                <a:srgbClr val="FF0000"/>
              </a:solidFill>
              <a:latin typeface="Kristen ITC" panose="03050502040202030202" pitchFamily="66" charset="0"/>
            </a:endParaRPr>
          </a:p>
        </p:txBody>
      </p:sp>
    </p:spTree>
    <p:extLst>
      <p:ext uri="{BB962C8B-B14F-4D97-AF65-F5344CB8AC3E}">
        <p14:creationId xmlns:p14="http://schemas.microsoft.com/office/powerpoint/2010/main" xmlns="" val="273276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469"/>
            <a:ext cx="7772400" cy="2387600"/>
          </a:xfrm>
        </p:spPr>
        <p:txBody>
          <a:bodyPr/>
          <a:lstStyle/>
          <a:p>
            <a:r>
              <a:rPr lang="en-GB" dirty="0" smtClean="0">
                <a:latin typeface="Kristen ITC" panose="03050502040202030202" pitchFamily="66" charset="0"/>
              </a:rPr>
              <a:t>Countdown Timer</a:t>
            </a:r>
            <a:endParaRPr lang="en-GB" dirty="0">
              <a:latin typeface="Kristen ITC" panose="03050502040202030202" pitchFamily="66" charset="0"/>
            </a:endParaRPr>
          </a:p>
        </p:txBody>
      </p:sp>
      <p:sp>
        <p:nvSpPr>
          <p:cNvPr id="4" name="Rounded Rectangle 3"/>
          <p:cNvSpPr/>
          <p:nvPr/>
        </p:nvSpPr>
        <p:spPr>
          <a:xfrm>
            <a:off x="145007"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37 Days</a:t>
            </a:r>
          </a:p>
          <a:p>
            <a:pPr algn="ctr"/>
            <a:r>
              <a:rPr lang="en-GB" dirty="0" smtClean="0">
                <a:latin typeface="Kristen ITC" panose="03050502040202030202" pitchFamily="66" charset="0"/>
              </a:rPr>
              <a:t>IGCSE Exam</a:t>
            </a:r>
          </a:p>
          <a:p>
            <a:pPr algn="ctr"/>
            <a:r>
              <a:rPr lang="en-GB" u="sng" dirty="0" smtClean="0">
                <a:latin typeface="Kristen ITC" panose="03050502040202030202" pitchFamily="66" charset="0"/>
              </a:rPr>
              <a:t>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endParaRPr lang="en-GB" u="sng" dirty="0">
              <a:latin typeface="Kristen ITC" panose="03050502040202030202" pitchFamily="66" charset="0"/>
            </a:endParaRPr>
          </a:p>
        </p:txBody>
      </p:sp>
      <p:sp>
        <p:nvSpPr>
          <p:cNvPr id="5" name="Rounded Rectangle 4"/>
          <p:cNvSpPr/>
          <p:nvPr/>
        </p:nvSpPr>
        <p:spPr>
          <a:xfrm>
            <a:off x="2472804"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57 Days</a:t>
            </a:r>
          </a:p>
          <a:p>
            <a:pPr algn="ctr"/>
            <a:r>
              <a:rPr lang="en-GB" dirty="0" smtClean="0">
                <a:latin typeface="Kristen ITC" panose="03050502040202030202" pitchFamily="66" charset="0"/>
              </a:rPr>
              <a:t>Lit Paper 1</a:t>
            </a:r>
          </a:p>
          <a:p>
            <a:pPr algn="ctr"/>
            <a:r>
              <a:rPr lang="en-GB" u="sng" dirty="0" smtClean="0">
                <a:latin typeface="Kristen ITC" panose="03050502040202030202" pitchFamily="66" charset="0"/>
              </a:rPr>
              <a:t>23</a:t>
            </a:r>
            <a:r>
              <a:rPr lang="en-GB" u="sng" baseline="30000" dirty="0" smtClean="0">
                <a:latin typeface="Kristen ITC" panose="03050502040202030202" pitchFamily="66" charset="0"/>
              </a:rPr>
              <a:t>rd</a:t>
            </a:r>
            <a:r>
              <a:rPr lang="en-GB" u="sng" dirty="0" smtClean="0">
                <a:latin typeface="Kristen ITC" panose="03050502040202030202" pitchFamily="66" charset="0"/>
              </a:rPr>
              <a:t> May</a:t>
            </a:r>
          </a:p>
        </p:txBody>
      </p:sp>
      <p:sp>
        <p:nvSpPr>
          <p:cNvPr id="6" name="Rounded Rectangle 5"/>
          <p:cNvSpPr/>
          <p:nvPr/>
        </p:nvSpPr>
        <p:spPr>
          <a:xfrm>
            <a:off x="4721699" y="232012"/>
            <a:ext cx="2060812" cy="214269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60 Days</a:t>
            </a:r>
          </a:p>
          <a:p>
            <a:pPr algn="ctr"/>
            <a:r>
              <a:rPr lang="en-GB" dirty="0" smtClean="0">
                <a:latin typeface="Kristen ITC" panose="03050502040202030202" pitchFamily="66" charset="0"/>
              </a:rPr>
              <a:t>Lit Paper 2</a:t>
            </a:r>
          </a:p>
          <a:p>
            <a:pPr algn="ctr"/>
            <a:r>
              <a:rPr lang="en-GB" u="sng" dirty="0" smtClean="0">
                <a:latin typeface="Kristen ITC" panose="03050502040202030202" pitchFamily="66" charset="0"/>
              </a:rPr>
              <a:t>27</a:t>
            </a:r>
            <a:r>
              <a:rPr lang="en-GB" u="sng" baseline="30000" dirty="0" smtClean="0">
                <a:latin typeface="Kristen ITC" panose="03050502040202030202" pitchFamily="66" charset="0"/>
              </a:rPr>
              <a:t>th</a:t>
            </a:r>
            <a:r>
              <a:rPr lang="en-GB" u="sng" dirty="0" smtClean="0">
                <a:latin typeface="Kristen ITC" panose="03050502040202030202" pitchFamily="66" charset="0"/>
              </a:rPr>
              <a:t> May</a:t>
            </a:r>
          </a:p>
        </p:txBody>
      </p:sp>
      <p:sp>
        <p:nvSpPr>
          <p:cNvPr id="7" name="Rounded Rectangle 6"/>
          <p:cNvSpPr/>
          <p:nvPr/>
        </p:nvSpPr>
        <p:spPr>
          <a:xfrm>
            <a:off x="6970594" y="232012"/>
            <a:ext cx="2060812" cy="2142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atin typeface="Kristen ITC" panose="03050502040202030202" pitchFamily="66" charset="0"/>
              </a:rPr>
              <a:t>73 Days</a:t>
            </a:r>
          </a:p>
          <a:p>
            <a:pPr algn="ctr"/>
            <a:r>
              <a:rPr lang="en-GB" dirty="0" smtClean="0">
                <a:latin typeface="Kristen ITC" panose="03050502040202030202" pitchFamily="66" charset="0"/>
              </a:rPr>
              <a:t>AQA Language Exam</a:t>
            </a:r>
          </a:p>
          <a:p>
            <a:pPr algn="ctr"/>
            <a:r>
              <a:rPr lang="en-GB" u="sng" dirty="0" smtClean="0">
                <a:latin typeface="Kristen ITC" panose="03050502040202030202" pitchFamily="66" charset="0"/>
              </a:rPr>
              <a:t>7</a:t>
            </a:r>
            <a:r>
              <a:rPr lang="en-GB" u="sng" baseline="30000" dirty="0" smtClean="0">
                <a:latin typeface="Kristen ITC" panose="03050502040202030202" pitchFamily="66" charset="0"/>
              </a:rPr>
              <a:t>th</a:t>
            </a:r>
            <a:r>
              <a:rPr lang="en-GB" u="sng" dirty="0" smtClean="0">
                <a:latin typeface="Kristen ITC" panose="03050502040202030202" pitchFamily="66" charset="0"/>
              </a:rPr>
              <a:t> June</a:t>
            </a:r>
            <a:endParaRPr lang="en-GB" u="sng" dirty="0">
              <a:latin typeface="Kristen ITC" panose="03050502040202030202" pitchFamily="66" charset="0"/>
            </a:endParaRPr>
          </a:p>
        </p:txBody>
      </p:sp>
      <p:pic>
        <p:nvPicPr>
          <p:cNvPr id="8" name="Picture 2" descr="http://a4.mzstatic.com/eu/r30/Purple69/v4/a3/e9/38/a3e93808-fdc6-925a-361c-51edd2250544/icon128-2x.pn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0187"/>
          <a:stretch/>
        </p:blipFill>
        <p:spPr bwMode="auto">
          <a:xfrm>
            <a:off x="1367335" y="2770497"/>
            <a:ext cx="6332561" cy="383501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1785257" y="4200915"/>
            <a:ext cx="5544457" cy="2616101"/>
          </a:xfrm>
          <a:prstGeom prst="rect">
            <a:avLst/>
          </a:prstGeom>
          <a:solidFill>
            <a:schemeClr val="tx1"/>
          </a:solidFill>
          <a:effectLst>
            <a:outerShdw blurRad="50800" dist="38100" dir="5400000" algn="t" rotWithShape="0">
              <a:prstClr val="black">
                <a:alpha val="40000"/>
              </a:prstClr>
            </a:outerShdw>
          </a:effectLst>
        </p:spPr>
        <p:txBody>
          <a:bodyPr wrap="square" rtlCol="0">
            <a:spAutoFit/>
          </a:bodyPr>
          <a:lstStyle/>
          <a:p>
            <a:r>
              <a:rPr lang="en-GB" sz="1600" b="1" dirty="0" smtClean="0">
                <a:solidFill>
                  <a:schemeClr val="bg1"/>
                </a:solidFill>
                <a:latin typeface="Kristen ITC" panose="03050502040202030202" pitchFamily="66" charset="0"/>
              </a:rPr>
              <a:t>English 15 Minute Revision Activity: Complete the following dynamite paragraph on structure…</a:t>
            </a:r>
          </a:p>
          <a:p>
            <a:endParaRPr lang="en-GB" sz="1600" dirty="0">
              <a:solidFill>
                <a:schemeClr val="bg1"/>
              </a:solidFill>
              <a:latin typeface="Kristen ITC" panose="03050502040202030202" pitchFamily="66" charset="0"/>
            </a:endParaRPr>
          </a:p>
          <a:p>
            <a:r>
              <a:rPr lang="en-GB" sz="1400" dirty="0" smtClean="0">
                <a:solidFill>
                  <a:schemeClr val="bg1"/>
                </a:solidFill>
                <a:latin typeface="Kristen ITC" panose="03050502040202030202" pitchFamily="66" charset="0"/>
              </a:rPr>
              <a:t>Owen uses structure to </a:t>
            </a:r>
            <a:r>
              <a:rPr lang="en-GB" sz="1400" dirty="0">
                <a:solidFill>
                  <a:schemeClr val="bg1"/>
                </a:solidFill>
                <a:latin typeface="Kristen ITC" panose="03050502040202030202" pitchFamily="66" charset="0"/>
              </a:rPr>
              <a:t>convey a sense of despair and hopelessness; conveying to the reading the attitude that war is destructive and unnatural. For example, Owen uses the form of an elegy to mourn the loss of life of soldiers brutally ripped from the earth in an untimely manner. The poet laments the death of the unnamed soldier: ‘move him into the sun </a:t>
            </a:r>
            <a:r>
              <a:rPr lang="en-GB" sz="1400">
                <a:solidFill>
                  <a:schemeClr val="bg1"/>
                </a:solidFill>
                <a:latin typeface="Kristen ITC" panose="03050502040202030202" pitchFamily="66" charset="0"/>
              </a:rPr>
              <a:t>–‘ </a:t>
            </a:r>
            <a:endParaRPr lang="en-GB" sz="1400" dirty="0">
              <a:solidFill>
                <a:schemeClr val="bg1"/>
              </a:solidFill>
              <a:latin typeface="Kristen ITC" panose="03050502040202030202" pitchFamily="66" charset="0"/>
            </a:endParaRPr>
          </a:p>
          <a:p>
            <a:endParaRPr lang="en-GB" dirty="0">
              <a:solidFill>
                <a:schemeClr val="bg1"/>
              </a:solidFill>
              <a:latin typeface="Kristen ITC" panose="03050502040202030202" pitchFamily="66" charset="0"/>
            </a:endParaRPr>
          </a:p>
        </p:txBody>
      </p:sp>
      <p:sp>
        <p:nvSpPr>
          <p:cNvPr id="11" name="TextBox 10"/>
          <p:cNvSpPr txBox="1"/>
          <p:nvPr/>
        </p:nvSpPr>
        <p:spPr>
          <a:xfrm>
            <a:off x="2961564" y="3384646"/>
            <a:ext cx="3207224" cy="584775"/>
          </a:xfrm>
          <a:prstGeom prst="rect">
            <a:avLst/>
          </a:prstGeom>
          <a:noFill/>
        </p:spPr>
        <p:txBody>
          <a:bodyPr wrap="square" rtlCol="0">
            <a:spAutoFit/>
          </a:bodyPr>
          <a:lstStyle/>
          <a:p>
            <a:pPr algn="ctr"/>
            <a:r>
              <a:rPr lang="en-GB" sz="1600" b="1" dirty="0" smtClean="0">
                <a:solidFill>
                  <a:schemeClr val="bg1"/>
                </a:solidFill>
                <a:latin typeface="Kristen ITC" panose="03050502040202030202" pitchFamily="66" charset="0"/>
              </a:rPr>
              <a:t>Today’s Date: </a:t>
            </a:r>
            <a:r>
              <a:rPr lang="en-GB" sz="1600" b="1" u="sng" dirty="0" smtClean="0">
                <a:solidFill>
                  <a:schemeClr val="bg1"/>
                </a:solidFill>
                <a:latin typeface="Kristen ITC" panose="03050502040202030202" pitchFamily="66" charset="0"/>
              </a:rPr>
              <a:t>28</a:t>
            </a:r>
            <a:r>
              <a:rPr lang="en-GB" sz="1600" b="1" u="sng" baseline="30000" dirty="0" smtClean="0">
                <a:solidFill>
                  <a:schemeClr val="bg1"/>
                </a:solidFill>
                <a:latin typeface="Kristen ITC" panose="03050502040202030202" pitchFamily="66" charset="0"/>
              </a:rPr>
              <a:t>th</a:t>
            </a:r>
            <a:r>
              <a:rPr lang="en-GB" sz="1600" b="1" u="sng" dirty="0" smtClean="0">
                <a:solidFill>
                  <a:schemeClr val="bg1"/>
                </a:solidFill>
                <a:latin typeface="Kristen ITC" panose="03050502040202030202" pitchFamily="66" charset="0"/>
              </a:rPr>
              <a:t> March 2016</a:t>
            </a:r>
          </a:p>
          <a:p>
            <a:pPr algn="ctr"/>
            <a:r>
              <a:rPr lang="en-GB" sz="1600" b="1" dirty="0" smtClean="0">
                <a:solidFill>
                  <a:srgbClr val="FF0000"/>
                </a:solidFill>
                <a:latin typeface="Kristen ITC" panose="03050502040202030202" pitchFamily="66" charset="0"/>
              </a:rPr>
              <a:t>Lit Paper 2</a:t>
            </a:r>
            <a:endParaRPr lang="en-GB" sz="1600" b="1" dirty="0">
              <a:solidFill>
                <a:srgbClr val="FF0000"/>
              </a:solidFill>
              <a:latin typeface="Kristen ITC" panose="03050502040202030202" pitchFamily="66" charset="0"/>
            </a:endParaRPr>
          </a:p>
        </p:txBody>
      </p:sp>
    </p:spTree>
    <p:extLst>
      <p:ext uri="{BB962C8B-B14F-4D97-AF65-F5344CB8AC3E}">
        <p14:creationId xmlns:p14="http://schemas.microsoft.com/office/powerpoint/2010/main" xmlns="" val="31618228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557</Words>
  <Application>Microsoft Office PowerPoint</Application>
  <PresentationFormat>On-screen Show (4:3)</PresentationFormat>
  <Paragraphs>95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Countdown Timer</vt:lpstr>
      <vt:lpstr>Countdown Timer</vt:lpstr>
      <vt:lpstr>Countdown Timer</vt:lpstr>
      <vt:lpstr>Countdown Timer</vt:lpstr>
      <vt:lpstr>Countdown Timer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DAYS UNTIL</dc:title>
  <dc:creator>Marie McSweeney</dc:creator>
  <cp:lastModifiedBy>mcsweeney.m</cp:lastModifiedBy>
  <cp:revision>13</cp:revision>
  <dcterms:created xsi:type="dcterms:W3CDTF">2016-03-23T18:15:08Z</dcterms:created>
  <dcterms:modified xsi:type="dcterms:W3CDTF">2016-03-24T07:30:16Z</dcterms:modified>
</cp:coreProperties>
</file>